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80" r:id="rId3"/>
    <p:sldId id="332" r:id="rId4"/>
    <p:sldId id="257" r:id="rId5"/>
    <p:sldId id="262" r:id="rId6"/>
    <p:sldId id="260" r:id="rId7"/>
    <p:sldId id="309" r:id="rId8"/>
    <p:sldId id="365" r:id="rId9"/>
    <p:sldId id="366" r:id="rId10"/>
    <p:sldId id="367" r:id="rId11"/>
    <p:sldId id="368" r:id="rId12"/>
    <p:sldId id="263" r:id="rId13"/>
    <p:sldId id="326" r:id="rId14"/>
    <p:sldId id="369" r:id="rId15"/>
    <p:sldId id="333" r:id="rId16"/>
    <p:sldId id="350" r:id="rId17"/>
    <p:sldId id="355" r:id="rId18"/>
    <p:sldId id="353" r:id="rId19"/>
    <p:sldId id="370" r:id="rId20"/>
    <p:sldId id="352" r:id="rId21"/>
    <p:sldId id="371" r:id="rId22"/>
    <p:sldId id="372" r:id="rId23"/>
    <p:sldId id="373" r:id="rId24"/>
    <p:sldId id="356" r:id="rId25"/>
    <p:sldId id="354" r:id="rId26"/>
    <p:sldId id="374" r:id="rId27"/>
    <p:sldId id="357" r:id="rId28"/>
    <p:sldId id="358" r:id="rId29"/>
    <p:sldId id="359" r:id="rId30"/>
    <p:sldId id="351" r:id="rId31"/>
    <p:sldId id="362" r:id="rId32"/>
    <p:sldId id="360" r:id="rId33"/>
    <p:sldId id="375" r:id="rId34"/>
    <p:sldId id="376" r:id="rId35"/>
    <p:sldId id="377" r:id="rId36"/>
    <p:sldId id="378" r:id="rId37"/>
    <p:sldId id="363" r:id="rId38"/>
    <p:sldId id="37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82831"/>
  </p:normalViewPr>
  <p:slideViewPr>
    <p:cSldViewPr snapToGrid="0">
      <p:cViewPr varScale="1">
        <p:scale>
          <a:sx n="94" d="100"/>
          <a:sy n="94" d="100"/>
        </p:scale>
        <p:origin x="52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70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1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18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09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363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621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22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26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34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40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241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36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992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33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98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426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54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416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126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60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00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58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2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46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hyperlink" Target="https://github.com/yagamis/cel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hyperlink" Target="https://github.com/yagamis/cell" TargetMode="Externa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yagamis/cell" TargetMode="Externa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单元格定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制化</a:t>
            </a:r>
            <a:endParaRPr lang="en-US" altLang="zh-CN" sz="36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展示数据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餐馆数据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 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咖啡胡同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霍米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洛伊斯咖啡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贝蒂生蚝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福奇餐馆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阿波画室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伯克街面包坊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黑氏巧克力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惠灵顿雪梨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北州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布鲁克林塔菲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格雷厄姆大街肉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华夫饼 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沃夫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眼光咖啡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忏悔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巴拉菲娜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多尼西亚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皇家橡树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表格行数： 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numberOfRowsInSection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单元格内容：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cellForRowAtIndexPath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修改控制器默认提供的方法</a:t>
            </a: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修改控制器默认方法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925310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override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关键字：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中子类用于覆盖父类的方法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130" y="263674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表格行数：餐馆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.count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3305410"/>
            <a:ext cx="8561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单元格内容：</a:t>
            </a:r>
          </a:p>
          <a:p>
            <a:r>
              <a:rPr lang="en-US" altLang="zh-CN" sz="2000" dirty="0" smtClean="0"/>
              <a:t>let </a:t>
            </a:r>
            <a:r>
              <a:rPr lang="en-US" altLang="zh-CN" sz="2000" dirty="0"/>
              <a:t>cell = </a:t>
            </a:r>
            <a:r>
              <a:rPr lang="en-US" altLang="zh-CN" sz="2000" dirty="0" err="1"/>
              <a:t>tableView.dequeueReusableCellWithIdentifier</a:t>
            </a:r>
            <a:r>
              <a:rPr lang="en-US" altLang="zh-CN" sz="2000" dirty="0"/>
              <a:t>("Cell", </a:t>
            </a:r>
            <a:r>
              <a:rPr lang="en-US" altLang="zh-CN" sz="2000" dirty="0" err="1"/>
              <a:t>forIndexPath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indexPath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        cell.</a:t>
            </a:r>
            <a:r>
              <a:rPr lang="en-US" altLang="zh-CN" sz="2000" dirty="0" err="1"/>
              <a:t>textLabel</a:t>
            </a:r>
            <a:r>
              <a:rPr lang="en-US" altLang="zh-CN" sz="2000" dirty="0"/>
              <a:t>?.text = </a:t>
            </a:r>
            <a:r>
              <a:rPr lang="zh-CN" altLang="en-US" sz="2000" dirty="0"/>
              <a:t>餐馆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cell.</a:t>
            </a:r>
            <a:r>
              <a:rPr lang="en-US" altLang="zh-CN" sz="2000" dirty="0" err="1"/>
              <a:t>imageView</a:t>
            </a:r>
            <a:r>
              <a:rPr lang="en-US" altLang="zh-CN" sz="2000" dirty="0"/>
              <a:t>?.image = </a:t>
            </a:r>
            <a:r>
              <a:rPr lang="en-US" altLang="zh-CN" sz="2000" dirty="0" err="1"/>
              <a:t>UIImage</a:t>
            </a:r>
            <a:r>
              <a:rPr lang="en-US" altLang="zh-CN" sz="2000" dirty="0"/>
              <a:t>(named: "</a:t>
            </a:r>
            <a:r>
              <a:rPr lang="en-US" altLang="zh-CN" sz="2000" dirty="0" err="1"/>
              <a:t>restaurant.jpg</a:t>
            </a:r>
            <a:r>
              <a:rPr lang="en-US" altLang="zh-CN" sz="2000" dirty="0"/>
              <a:t>")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（可选的实现，默认为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表格区块数：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numberOfSectionsInTableView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只有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个区块（可理解为列）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72946" y="4034478"/>
            <a:ext cx="3299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素材下载</a:t>
            </a:r>
            <a:r>
              <a:rPr kumimoji="1" lang="en-US" altLang="zh-CN" dirty="0"/>
              <a:t>:</a:t>
            </a:r>
            <a:r>
              <a:rPr lang="en-US" altLang="zh-CN" dirty="0"/>
              <a:t> </a:t>
            </a: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github.com/yagamis/cell</a:t>
            </a:r>
            <a:r>
              <a:rPr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各餐馆专属缩略图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导入餐馆图片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931218"/>
            <a:ext cx="812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素材</a:t>
            </a:r>
            <a:r>
              <a:rPr kumimoji="1" lang="en-US" altLang="zh-CN" dirty="0" smtClean="0"/>
              <a:t>restaurantimages-2</a:t>
            </a:r>
            <a:r>
              <a:rPr kumimoji="1" lang="zh-CN" altLang="en-US" dirty="0" smtClean="0"/>
              <a:t>下载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github.com/yagamis/cell</a:t>
            </a:r>
            <a:r>
              <a:rPr lang="zh-CN" altLang="en-US" dirty="0" smtClean="0"/>
              <a:t>      </a:t>
            </a:r>
            <a:endParaRPr lang="en-US" altLang="zh-CN" dirty="0"/>
          </a:p>
        </p:txBody>
      </p:sp>
      <p:pic>
        <p:nvPicPr>
          <p:cNvPr id="7" name="图片 6" descr="imageArra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81" y="2473516"/>
            <a:ext cx="7623549" cy="41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新建餐馆图片数组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931218"/>
            <a:ext cx="8124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zh-CN" altLang="en-US" dirty="0" smtClean="0"/>
              <a:t>餐馆图片</a:t>
            </a:r>
            <a:r>
              <a:rPr lang="en-US" altLang="zh-CN" dirty="0" smtClean="0"/>
              <a:t>= </a:t>
            </a:r>
            <a:endParaRPr lang="en-US" altLang="zh-CN" dirty="0"/>
          </a:p>
          <a:p>
            <a:r>
              <a:rPr lang="en-US" altLang="zh-CN" dirty="0" smtClean="0"/>
              <a:t>["</a:t>
            </a:r>
            <a:r>
              <a:rPr lang="en-US" altLang="zh-CN" dirty="0" err="1"/>
              <a:t>cafedeadend.jpg</a:t>
            </a:r>
            <a:r>
              <a:rPr lang="en-US" altLang="zh-CN" dirty="0"/>
              <a:t>", "</a:t>
            </a:r>
            <a:r>
              <a:rPr lang="en-US" altLang="zh-CN" dirty="0" err="1"/>
              <a:t>homei.jpg</a:t>
            </a:r>
            <a:r>
              <a:rPr lang="en-US" altLang="zh-CN" dirty="0"/>
              <a:t>", "</a:t>
            </a:r>
            <a:r>
              <a:rPr lang="en-US" altLang="zh-CN" dirty="0" err="1"/>
              <a:t>teakha.jpg</a:t>
            </a:r>
            <a:r>
              <a:rPr lang="en-US" altLang="zh-CN" dirty="0"/>
              <a:t>", "</a:t>
            </a:r>
            <a:r>
              <a:rPr lang="en-US" altLang="zh-CN" dirty="0" err="1"/>
              <a:t>cafeloisl.jpg</a:t>
            </a:r>
            <a:r>
              <a:rPr lang="en-US" altLang="zh-CN" dirty="0"/>
              <a:t>", "</a:t>
            </a:r>
            <a:r>
              <a:rPr lang="en-US" altLang="zh-CN" dirty="0" err="1"/>
              <a:t>petiteoyster.jpg</a:t>
            </a:r>
            <a:r>
              <a:rPr lang="en-US" altLang="zh-CN" dirty="0"/>
              <a:t>", "</a:t>
            </a:r>
            <a:r>
              <a:rPr lang="en-US" altLang="zh-CN" dirty="0" err="1"/>
              <a:t>forkeerestaurant.jpg</a:t>
            </a:r>
            <a:r>
              <a:rPr lang="en-US" altLang="zh-CN" dirty="0"/>
              <a:t>", "</a:t>
            </a:r>
            <a:r>
              <a:rPr lang="en-US" altLang="zh-CN" dirty="0" err="1"/>
              <a:t>posatelier.jpg</a:t>
            </a:r>
            <a:r>
              <a:rPr lang="en-US" altLang="zh-CN" dirty="0"/>
              <a:t>", "</a:t>
            </a:r>
            <a:r>
              <a:rPr lang="en-US" altLang="zh-CN" dirty="0" err="1"/>
              <a:t>bourkestreetbakery.jpg</a:t>
            </a:r>
            <a:r>
              <a:rPr lang="en-US" altLang="zh-CN" dirty="0"/>
              <a:t>", "</a:t>
            </a:r>
            <a:r>
              <a:rPr lang="en-US" altLang="zh-CN" dirty="0" err="1"/>
              <a:t>haighschocolate.jpg</a:t>
            </a:r>
            <a:r>
              <a:rPr lang="en-US" altLang="zh-CN" dirty="0"/>
              <a:t>", "</a:t>
            </a:r>
            <a:r>
              <a:rPr lang="en-US" altLang="zh-CN" dirty="0" err="1"/>
              <a:t>palominoespresso.jpg</a:t>
            </a:r>
            <a:r>
              <a:rPr lang="en-US" altLang="zh-CN" dirty="0"/>
              <a:t>", "</a:t>
            </a:r>
            <a:r>
              <a:rPr lang="en-US" altLang="zh-CN" dirty="0" err="1"/>
              <a:t>upstate.jpg</a:t>
            </a:r>
            <a:r>
              <a:rPr lang="en-US" altLang="zh-CN" dirty="0"/>
              <a:t>", "</a:t>
            </a:r>
            <a:r>
              <a:rPr lang="en-US" altLang="zh-CN" dirty="0" err="1"/>
              <a:t>traif.jpg</a:t>
            </a:r>
            <a:r>
              <a:rPr lang="en-US" altLang="zh-CN" dirty="0"/>
              <a:t>", "</a:t>
            </a:r>
            <a:r>
              <a:rPr lang="en-US" altLang="zh-CN" dirty="0" err="1"/>
              <a:t>grahamavenuemeats.jpg</a:t>
            </a:r>
            <a:r>
              <a:rPr lang="en-US" altLang="zh-CN" dirty="0"/>
              <a:t>", "</a:t>
            </a:r>
            <a:r>
              <a:rPr lang="en-US" altLang="zh-CN" dirty="0" err="1"/>
              <a:t>wafflewolf.jpg</a:t>
            </a:r>
            <a:r>
              <a:rPr lang="en-US" altLang="zh-CN" dirty="0"/>
              <a:t>", "</a:t>
            </a:r>
            <a:r>
              <a:rPr lang="en-US" altLang="zh-CN" dirty="0" err="1"/>
              <a:t>fiveleaves.jpg</a:t>
            </a:r>
            <a:r>
              <a:rPr lang="en-US" altLang="zh-CN" dirty="0"/>
              <a:t>", "</a:t>
            </a:r>
            <a:r>
              <a:rPr lang="en-US" altLang="zh-CN" dirty="0" err="1"/>
              <a:t>cafelore.jpg</a:t>
            </a:r>
            <a:r>
              <a:rPr lang="en-US" altLang="zh-CN" dirty="0"/>
              <a:t>", "</a:t>
            </a:r>
            <a:r>
              <a:rPr lang="en-US" altLang="zh-CN" dirty="0" err="1"/>
              <a:t>confessional.jpg</a:t>
            </a:r>
            <a:r>
              <a:rPr lang="en-US" altLang="zh-CN" dirty="0"/>
              <a:t>", "</a:t>
            </a:r>
            <a:r>
              <a:rPr lang="en-US" altLang="zh-CN" dirty="0" err="1"/>
              <a:t>barrafina.jpg</a:t>
            </a:r>
            <a:r>
              <a:rPr lang="en-US" altLang="zh-CN" dirty="0"/>
              <a:t>", "</a:t>
            </a:r>
            <a:r>
              <a:rPr lang="en-US" altLang="zh-CN" dirty="0" err="1"/>
              <a:t>donostia.jpg</a:t>
            </a:r>
            <a:r>
              <a:rPr lang="en-US" altLang="zh-CN" dirty="0"/>
              <a:t>", "</a:t>
            </a:r>
            <a:r>
              <a:rPr lang="en-US" altLang="zh-CN" dirty="0" err="1"/>
              <a:t>royaloak.jpg</a:t>
            </a:r>
            <a:r>
              <a:rPr lang="en-US" altLang="zh-CN" dirty="0"/>
              <a:t>", "</a:t>
            </a:r>
            <a:r>
              <a:rPr lang="en-US" altLang="zh-CN" dirty="0" err="1"/>
              <a:t>thaicafe.jpg</a:t>
            </a:r>
            <a:r>
              <a:rPr lang="en-US" altLang="zh-CN" dirty="0"/>
              <a:t>"]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8785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4683" y="1931218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dirty="0"/>
              <a:t>cell.</a:t>
            </a:r>
            <a:r>
              <a:rPr lang="pl-PL" altLang="zh-CN" dirty="0" err="1"/>
              <a:t>imageView</a:t>
            </a:r>
            <a:r>
              <a:rPr lang="pl-PL" altLang="zh-CN" dirty="0"/>
              <a:t>?.image = </a:t>
            </a:r>
            <a:r>
              <a:rPr lang="pl-PL" altLang="zh-CN" dirty="0" err="1"/>
              <a:t>UIImage</a:t>
            </a:r>
            <a:r>
              <a:rPr lang="pl-PL" altLang="zh-CN" dirty="0"/>
              <a:t>(</a:t>
            </a:r>
            <a:r>
              <a:rPr lang="pl-PL" altLang="zh-CN" dirty="0" err="1"/>
              <a:t>named</a:t>
            </a:r>
            <a:r>
              <a:rPr lang="pl-PL" altLang="zh-CN" dirty="0"/>
              <a:t>: </a:t>
            </a:r>
            <a:r>
              <a:rPr lang="zh-CN" altLang="pl-PL" dirty="0"/>
              <a:t>餐馆图片</a:t>
            </a:r>
            <a:r>
              <a:rPr lang="pl-PL" altLang="zh-CN" dirty="0"/>
              <a:t>[</a:t>
            </a:r>
            <a:r>
              <a:rPr lang="pl-PL" altLang="zh-CN" dirty="0" err="1"/>
              <a:t>indexPath.row</a:t>
            </a:r>
            <a:r>
              <a:rPr lang="pl-PL" altLang="zh-CN" dirty="0"/>
              <a:t>])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定制单元格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更友好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0153" y="3212123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优化项：</a:t>
            </a:r>
          </a:p>
          <a:p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更改高度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缩略图更大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显示更多餐馆信息，比如地点和类型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更改字体类型和尺寸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把图片显示成圆形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98430" y="1931218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方式之一：定制单元格</a:t>
            </a: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：默认样式、缩略图位置和尺寸固定</a:t>
            </a:r>
          </a:p>
        </p:txBody>
      </p:sp>
      <p:pic>
        <p:nvPicPr>
          <p:cNvPr id="6" name="图片 5" descr="f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" b="24222"/>
          <a:stretch/>
        </p:blipFill>
        <p:spPr>
          <a:xfrm>
            <a:off x="6984024" y="2086851"/>
            <a:ext cx="4551484" cy="31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41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设计原型单元格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屏幕快照 2015-05-18 下午5.02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01" y="2614898"/>
            <a:ext cx="39497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表格行高和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40" y="1931218"/>
            <a:ext cx="10058400" cy="2146277"/>
          </a:xfrm>
          <a:prstGeom prst="rect">
            <a:avLst/>
          </a:prstGeom>
        </p:spPr>
      </p:pic>
      <p:pic>
        <p:nvPicPr>
          <p:cNvPr id="4" name="图片 3" descr="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40" y="4293377"/>
            <a:ext cx="10058400" cy="22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2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pa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3825"/>
            <a:ext cx="12191999" cy="751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添加图片组件设定位置尺寸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2238798"/>
            <a:ext cx="10058400" cy="2325698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7924800" y="5362725"/>
            <a:ext cx="2474259" cy="1026352"/>
          </a:xfrm>
          <a:prstGeom prst="wedgeEllipseCallout">
            <a:avLst>
              <a:gd name="adj1" fmla="val 32598"/>
              <a:gd name="adj2" fmla="val -1988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推荐设置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36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38" y="1877550"/>
            <a:ext cx="8509000" cy="3187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个：名称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75846" y="5444785"/>
            <a:ext cx="2473569" cy="1295983"/>
          </a:xfrm>
          <a:prstGeom prst="wedgeEllipseCallout">
            <a:avLst>
              <a:gd name="adj1" fmla="val 32125"/>
              <a:gd name="adj2" fmla="val -197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Y:9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21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9634895" y="4126974"/>
            <a:ext cx="2473569" cy="1295983"/>
          </a:xfrm>
          <a:prstGeom prst="wedgeEllipseCallout">
            <a:avLst>
              <a:gd name="adj1" fmla="val -63554"/>
              <a:gd name="adj2" fmla="val -119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58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个标签：地点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326806" y="2725031"/>
            <a:ext cx="2473569" cy="1295983"/>
          </a:xfrm>
          <a:prstGeom prst="wedgeEllipseCallout">
            <a:avLst>
              <a:gd name="adj1" fmla="val 9850"/>
              <a:gd name="adj2" fmla="val -2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Y:35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18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6059357" y="2725030"/>
            <a:ext cx="2473569" cy="1295983"/>
          </a:xfrm>
          <a:prstGeom prst="wedgeEllipseCallout">
            <a:avLst>
              <a:gd name="adj1" fmla="val -8104"/>
              <a:gd name="adj2" fmla="val -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</a:p>
          <a:p>
            <a:pPr algn="ctr"/>
            <a:r>
              <a:rPr kumimoji="1" lang="zh-CN" altLang="en-US" dirty="0" smtClean="0"/>
              <a:t>尺寸 </a:t>
            </a:r>
            <a:r>
              <a:rPr kumimoji="1" lang="en-US" altLang="zh-CN" dirty="0" smtClean="0"/>
              <a:t>13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607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个标签：类型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326806" y="2725031"/>
            <a:ext cx="2473569" cy="1295983"/>
          </a:xfrm>
          <a:prstGeom prst="wedgeEllipseCallout">
            <a:avLst>
              <a:gd name="adj1" fmla="val 9850"/>
              <a:gd name="adj2" fmla="val -2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Y:54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21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6059357" y="2725030"/>
            <a:ext cx="2473569" cy="1295983"/>
          </a:xfrm>
          <a:prstGeom prst="wedgeEllipseCallout">
            <a:avLst>
              <a:gd name="adj1" fmla="val -8104"/>
              <a:gd name="adj2" fmla="val -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</a:p>
          <a:p>
            <a:pPr algn="ctr"/>
            <a:r>
              <a:rPr kumimoji="1" lang="zh-CN" altLang="en-US" dirty="0" smtClean="0"/>
              <a:t>尺寸 </a:t>
            </a:r>
            <a:r>
              <a:rPr kumimoji="1" lang="en-US" altLang="zh-CN" dirty="0" smtClean="0"/>
              <a:t>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220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定制一个自定义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98430" y="1931218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创建一个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类，用于控制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内容的展现</a:t>
            </a:r>
          </a:p>
        </p:txBody>
      </p:sp>
      <p:pic>
        <p:nvPicPr>
          <p:cNvPr id="7" name="图片 6" descr="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84" y="2598025"/>
            <a:ext cx="6046225" cy="35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3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控制器与类关联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40438"/>
            <a:ext cx="10058400" cy="22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61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Assistant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7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2362200"/>
            <a:ext cx="10058400" cy="22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2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元素与控制器关联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dra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3" y="2051229"/>
            <a:ext cx="10058400" cy="3041306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8459326" y="635235"/>
            <a:ext cx="2473569" cy="1295983"/>
          </a:xfrm>
          <a:prstGeom prst="wedgeEllipseCallout">
            <a:avLst>
              <a:gd name="adj1" fmla="val -143704"/>
              <a:gd name="adj2" fmla="val 181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拖动</a:t>
            </a:r>
          </a:p>
          <a:p>
            <a:pPr algn="ctr"/>
            <a:r>
              <a:rPr kumimoji="1" lang="zh-CN" altLang="en-US" dirty="0" smtClean="0"/>
              <a:t>释放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91866" y="3940281"/>
            <a:ext cx="601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属性，用来存储用于显示到</a:t>
            </a:r>
            <a:r>
              <a:rPr lang="en-US" altLang="zh-CN" dirty="0" smtClean="0"/>
              <a:t>UI</a:t>
            </a:r>
            <a:r>
              <a:rPr lang="zh-CN" altLang="en-US" dirty="0" smtClean="0"/>
              <a:t>上的值。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91866" y="4990527"/>
            <a:ext cx="601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IBOutlet</a:t>
            </a:r>
            <a:r>
              <a:rPr lang="zh-CN" altLang="en-US" dirty="0" smtClean="0"/>
              <a:t> 用于引用</a:t>
            </a:r>
            <a:r>
              <a:rPr lang="en-US" altLang="zh-CN" dirty="0" smtClean="0"/>
              <a:t>storyboard</a:t>
            </a:r>
            <a:r>
              <a:rPr lang="zh-CN" altLang="en-US" dirty="0" smtClean="0"/>
              <a:t>上的一个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</a:t>
            </a:r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IBAction</a:t>
            </a:r>
            <a:r>
              <a:rPr lang="zh-CN" altLang="en-US" dirty="0" smtClean="0"/>
              <a:t> 用于响应一个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组件的交互事件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46581" y="2059038"/>
            <a:ext cx="7127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</a:t>
            </a:r>
            <a:r>
              <a:rPr lang="en-US" altLang="zh-CN" dirty="0" smtClean="0"/>
              <a:t>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nameLabel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locationLabel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typeLabel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thumbnailImageView</a:t>
            </a:r>
            <a:r>
              <a:rPr lang="en-US" altLang="zh-CN" dirty="0"/>
              <a:t>: </a:t>
            </a:r>
            <a:r>
              <a:rPr lang="en-US" altLang="zh-CN" dirty="0" err="1"/>
              <a:t>UIImageView</a:t>
            </a:r>
            <a:r>
              <a:rPr lang="en-US" altLang="zh-CN" dirty="0" smtClean="0"/>
              <a:t>!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65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确认连接状态是否完整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link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2" y="1931218"/>
            <a:ext cx="11465993" cy="42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59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65478" y="2567354"/>
            <a:ext cx="346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标新立异易，更上层楼难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艾维 强纳森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 descr="f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80765" cy="7901354"/>
          </a:xfrm>
          <a:prstGeom prst="rect">
            <a:avLst/>
          </a:prstGeom>
        </p:spPr>
      </p:pic>
      <p:pic>
        <p:nvPicPr>
          <p:cNvPr id="5" name="图片 4" descr="new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" r="46"/>
          <a:stretch/>
        </p:blipFill>
        <p:spPr>
          <a:xfrm>
            <a:off x="2766646" y="1395047"/>
            <a:ext cx="2567353" cy="45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表格控制器编码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8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3040919021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23" y="1735015"/>
            <a:ext cx="3724649" cy="3189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15354" y="3423138"/>
            <a:ext cx="492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少年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我对你的坚持表示敬佩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我保证这是本章最后一项！！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9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重用为自定义的单元格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6062" y="2203938"/>
            <a:ext cx="809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let cell = </a:t>
            </a:r>
            <a:r>
              <a:rPr lang="en-US" altLang="zh-CN" dirty="0" err="1">
                <a:solidFill>
                  <a:schemeClr val="accent1"/>
                </a:solidFill>
              </a:rPr>
              <a:t>tableView.dequeueReusableCellWithIdentifier</a:t>
            </a:r>
            <a:r>
              <a:rPr lang="en-US" altLang="zh-CN" dirty="0">
                <a:solidFill>
                  <a:schemeClr val="accent1"/>
                </a:solidFill>
              </a:rPr>
              <a:t>("Cell", </a:t>
            </a:r>
            <a:r>
              <a:rPr lang="en-US" altLang="zh-CN" dirty="0" err="1">
                <a:solidFill>
                  <a:schemeClr val="accent1"/>
                </a:solidFill>
              </a:rPr>
              <a:t>forIndexPath</a:t>
            </a:r>
            <a:r>
              <a:rPr lang="en-US" altLang="zh-CN" dirty="0">
                <a:solidFill>
                  <a:schemeClr val="accent1"/>
                </a:solidFill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</a:rPr>
              <a:t>indexPath</a:t>
            </a:r>
            <a:r>
              <a:rPr lang="en-US" altLang="zh-CN" dirty="0">
                <a:solidFill>
                  <a:schemeClr val="accent1"/>
                </a:solidFill>
              </a:rPr>
              <a:t>) as! </a:t>
            </a:r>
            <a:r>
              <a:rPr lang="en-US" altLang="zh-CN" b="1" dirty="0" err="1">
                <a:solidFill>
                  <a:schemeClr val="accent1"/>
                </a:solidFill>
              </a:rPr>
              <a:t>CustomTableViewCell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6062" y="3198483"/>
            <a:ext cx="8090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类型转换，从一个类型转换到另一个类型</a:t>
            </a:r>
          </a:p>
          <a:p>
            <a:endParaRPr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生活中：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某人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男人（衍生） 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小波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居民（溯源）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公里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英里（格式）</a:t>
            </a:r>
            <a:endParaRPr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06061" y="5268014"/>
            <a:ext cx="926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！ 类型强制往下转换（转换失败，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app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会崩溃），用于很确定衍生类型的情况下</a:t>
            </a:r>
          </a:p>
          <a:p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as?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类型安全往</a:t>
            </a:r>
            <a:r>
              <a:rPr kumimoji="1" lang="zh-CN" altLang="en-US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下转换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（转换失败，返回空），不确定的情况下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7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给自定义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元素设置值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9970" y="2321169"/>
            <a:ext cx="743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1"/>
                </a:solidFill>
              </a:rPr>
              <a:t>cell.nameLabel.text</a:t>
            </a:r>
            <a:r>
              <a:rPr lang="en-US" altLang="zh-CN" dirty="0">
                <a:solidFill>
                  <a:schemeClr val="accent1"/>
                </a:solidFill>
              </a:rPr>
              <a:t> = </a:t>
            </a:r>
            <a:r>
              <a:rPr lang="zh-CN" altLang="en-US" dirty="0">
                <a:solidFill>
                  <a:schemeClr val="accent1"/>
                </a:solidFill>
              </a:rPr>
              <a:t>餐馆</a:t>
            </a:r>
            <a:r>
              <a:rPr lang="en-US" altLang="zh-CN" dirty="0">
                <a:solidFill>
                  <a:schemeClr val="accent1"/>
                </a:solidFill>
              </a:rPr>
              <a:t>[</a:t>
            </a:r>
            <a:r>
              <a:rPr lang="en-US" altLang="zh-CN" dirty="0" err="1">
                <a:solidFill>
                  <a:schemeClr val="accent1"/>
                </a:solidFill>
              </a:rPr>
              <a:t>indexPath.row</a:t>
            </a:r>
            <a:r>
              <a:rPr lang="en-US" altLang="zh-CN" dirty="0">
                <a:solidFill>
                  <a:schemeClr val="accent1"/>
                </a:solidFill>
              </a:rPr>
              <a:t>]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</a:rPr>
              <a:t>cell.thumbnailImageView.image</a:t>
            </a:r>
            <a:r>
              <a:rPr lang="en-US" altLang="zh-CN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= </a:t>
            </a:r>
            <a:r>
              <a:rPr lang="en-US" altLang="zh-CN" dirty="0" err="1">
                <a:solidFill>
                  <a:schemeClr val="accent1"/>
                </a:solidFill>
              </a:rPr>
              <a:t>UIImage</a:t>
            </a:r>
            <a:r>
              <a:rPr lang="en-US" altLang="zh-CN" dirty="0">
                <a:solidFill>
                  <a:schemeClr val="accent1"/>
                </a:solidFill>
              </a:rPr>
              <a:t>(named: </a:t>
            </a:r>
            <a:r>
              <a:rPr lang="zh-CN" altLang="en-US" dirty="0">
                <a:solidFill>
                  <a:schemeClr val="accent1"/>
                </a:solidFill>
              </a:rPr>
              <a:t>餐馆图片</a:t>
            </a:r>
            <a:r>
              <a:rPr lang="en-US" altLang="zh-CN" dirty="0">
                <a:solidFill>
                  <a:schemeClr val="accent1"/>
                </a:solidFill>
              </a:rPr>
              <a:t>[</a:t>
            </a:r>
            <a:r>
              <a:rPr lang="en-US" altLang="zh-CN" dirty="0" err="1">
                <a:solidFill>
                  <a:schemeClr val="accent1"/>
                </a:solidFill>
              </a:rPr>
              <a:t>indexPath.row</a:t>
            </a:r>
            <a:r>
              <a:rPr lang="en-US" altLang="zh-CN" dirty="0">
                <a:solidFill>
                  <a:schemeClr val="accent1"/>
                </a:solidFill>
              </a:rPr>
              <a:t>])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6" name="图片 5" descr="runtes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608" y="1753754"/>
            <a:ext cx="24883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1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图片圆角化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4182" y="2400141"/>
            <a:ext cx="743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圆角效果不错？</a:t>
            </a:r>
          </a:p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不需要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Photoshop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预处理！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639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视图处理类介绍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94182" y="2131125"/>
            <a:ext cx="7432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CALayer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类</a:t>
            </a:r>
          </a:p>
          <a:p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layer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层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用于管理视图和处理视图相关动画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3681" y="4177693"/>
            <a:ext cx="7432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可调节的属性如：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背景色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边框及宽度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阴影色及宽度等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透明度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边角半径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596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缩略图圆角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4182" y="1931218"/>
            <a:ext cx="743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□ 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○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94182" y="2915956"/>
            <a:ext cx="7432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正方形宽度的一半</a:t>
            </a:r>
          </a:p>
          <a:p>
            <a:r>
              <a:rPr kumimoji="1" lang="en-US" altLang="zh-CN" b="1" dirty="0" err="1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cell.thumbnailImageView.layer.cornerRadius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= </a:t>
            </a:r>
            <a:r>
              <a:rPr kumimoji="1" lang="en-US" altLang="zh-CN" b="1" dirty="0" err="1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cell.thumbnailImageView.frame.size.width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/ 2</a:t>
            </a:r>
          </a:p>
          <a:p>
            <a:endParaRPr kumimoji="1" lang="zh-CN" altLang="en-US" b="1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94182" y="4116285"/>
            <a:ext cx="9933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让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layer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设置生效</a:t>
            </a:r>
          </a:p>
          <a:p>
            <a:r>
              <a:rPr kumimoji="1" lang="en-US" altLang="zh-CN" b="1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cell.thumbnailImageView.clipsToBounds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= true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94182" y="2411864"/>
            <a:ext cx="743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内</a:t>
            </a:r>
            <a:r>
              <a:rPr kumimoji="1" lang="zh-CN" altLang="en-US" b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切圆的半径是？</a:t>
            </a:r>
            <a:endParaRPr kumimoji="1" lang="zh-CN" altLang="en-US" b="1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61160" y="1111385"/>
            <a:ext cx="51040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加上地点和类型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餐馆地点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</a:p>
          <a:p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uk-UA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餐馆类型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茶店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茶屋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奥地利式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休闲饮料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面包房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面包房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巧克力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海鲜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早餐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早午餐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法式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拉丁美式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2"/>
              </a:rPr>
              <a:t>课件和完成的工程下载</a:t>
            </a:r>
          </a:p>
          <a:p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2"/>
              </a:rPr>
              <a:t>https</a:t>
            </a: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  <a:hlinkClick r:id="rId2"/>
              </a:rPr>
              <a:t>://github.com/yagamis/cell</a:t>
            </a:r>
            <a:endParaRPr lang="zh-CN" altLang="en-US" sz="2000" b="1" dirty="0" smtClean="0">
              <a:solidFill>
                <a:srgbClr val="00547E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重建表格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各餐馆专属缩略图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定制单元格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表格控制器编码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重建表格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更易用、省去配置代理和数据源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默认有自动布局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工程名：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FoodPin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删除默认控制器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TableViewController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，设为初始控制器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自定义表格控制器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新建文件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RestaurantTableViewController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继承自：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子类与父类概念（面向对象）</a:t>
            </a:r>
          </a:p>
        </p:txBody>
      </p:sp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控制器与视图关联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快照 2015-05-18 上午10.53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10" y="2180576"/>
            <a:ext cx="10058400" cy="2434517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3868615" y="4935415"/>
            <a:ext cx="1735015" cy="1289538"/>
          </a:xfrm>
          <a:prstGeom prst="wedgeEllipseCallout">
            <a:avLst>
              <a:gd name="adj1" fmla="val 52911"/>
              <a:gd name="adj2" fmla="val -172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兰亭黑-简 纤黑" charset="-122"/>
                <a:ea typeface="兰亭黑-简 纤黑" charset="-122"/>
                <a:cs typeface="兰亭黑-简 纤黑" charset="-122"/>
              </a:rPr>
              <a:t>选中视图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6459415" y="1633743"/>
            <a:ext cx="2168769" cy="1289538"/>
          </a:xfrm>
          <a:prstGeom prst="wedgeEllipseCallout">
            <a:avLst>
              <a:gd name="adj1" fmla="val 97371"/>
              <a:gd name="adj2" fmla="val 22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点击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Identity</a:t>
            </a:r>
            <a:endParaRPr kumimoji="1" lang="zh-CN" altLang="en-US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Inspector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9022893" y="4716912"/>
            <a:ext cx="2168769" cy="1289538"/>
          </a:xfrm>
          <a:prstGeom prst="wedgeEllipseCallout">
            <a:avLst>
              <a:gd name="adj1" fmla="val 36830"/>
              <a:gd name="adj2" fmla="val -1765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点击下拉箭头选择刚才新建的类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60017" y="6326772"/>
            <a:ext cx="651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把单元格样式由基本调整为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4187</TotalTime>
  <Words>1108</Words>
  <Application>Microsoft Macintosh PowerPoint</Application>
  <PresentationFormat>宽屏</PresentationFormat>
  <Paragraphs>193</Paragraphs>
  <Slides>38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849</cp:revision>
  <dcterms:created xsi:type="dcterms:W3CDTF">2014-05-16T07:57:58Z</dcterms:created>
  <dcterms:modified xsi:type="dcterms:W3CDTF">2015-10-05T14:49:01Z</dcterms:modified>
</cp:coreProperties>
</file>